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2" r:id="rId5"/>
    <p:sldId id="257" r:id="rId6"/>
    <p:sldId id="261" r:id="rId7"/>
    <p:sldId id="25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73BFE1-88FD-4DF7-AF53-21D9FA3168EA}" type="datetimeFigureOut">
              <a:rPr lang="en-GB" smtClean="0"/>
              <a:t>17/06/2021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3A34BD-7562-40F0-B9A3-AFE689E583D3}" type="slidenum">
              <a:rPr lang="en-GB" smtClean="0"/>
              <a:t>‹#›</a:t>
            </a:fld>
            <a:endParaRPr lang="en-GB"/>
          </a:p>
        </p:txBody>
      </p:sp>
    </p:spTree>
    <p:extLst>
      <p:ext uri="{BB962C8B-B14F-4D97-AF65-F5344CB8AC3E}">
        <p14:creationId xmlns:p14="http://schemas.microsoft.com/office/powerpoint/2010/main" val="3633645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73BFE1-88FD-4DF7-AF53-21D9FA3168EA}" type="datetimeFigureOut">
              <a:rPr lang="en-GB" smtClean="0"/>
              <a:t>17/06/2021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3A34BD-7562-40F0-B9A3-AFE689E583D3}" type="slidenum">
              <a:rPr lang="en-GB" smtClean="0"/>
              <a:t>‹#›</a:t>
            </a:fld>
            <a:endParaRPr lang="en-GB"/>
          </a:p>
        </p:txBody>
      </p:sp>
    </p:spTree>
    <p:extLst>
      <p:ext uri="{BB962C8B-B14F-4D97-AF65-F5344CB8AC3E}">
        <p14:creationId xmlns:p14="http://schemas.microsoft.com/office/powerpoint/2010/main" val="3602720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73BFE1-88FD-4DF7-AF53-21D9FA3168EA}" type="datetimeFigureOut">
              <a:rPr lang="en-GB" smtClean="0"/>
              <a:t>17/06/2021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3A34BD-7562-40F0-B9A3-AFE689E583D3}"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46306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73BFE1-88FD-4DF7-AF53-21D9FA3168EA}" type="datetimeFigureOut">
              <a:rPr lang="en-GB" smtClean="0"/>
              <a:t>17/06/2021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3A34BD-7562-40F0-B9A3-AFE689E583D3}" type="slidenum">
              <a:rPr lang="en-GB" smtClean="0"/>
              <a:t>‹#›</a:t>
            </a:fld>
            <a:endParaRPr lang="en-GB"/>
          </a:p>
        </p:txBody>
      </p:sp>
    </p:spTree>
    <p:extLst>
      <p:ext uri="{BB962C8B-B14F-4D97-AF65-F5344CB8AC3E}">
        <p14:creationId xmlns:p14="http://schemas.microsoft.com/office/powerpoint/2010/main" val="3685194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73BFE1-88FD-4DF7-AF53-21D9FA3168EA}" type="datetimeFigureOut">
              <a:rPr lang="en-GB" smtClean="0"/>
              <a:t>17/06/2021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3A34BD-7562-40F0-B9A3-AFE689E583D3}"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26041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73BFE1-88FD-4DF7-AF53-21D9FA3168EA}" type="datetimeFigureOut">
              <a:rPr lang="en-GB" smtClean="0"/>
              <a:t>17/06/2021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3A34BD-7562-40F0-B9A3-AFE689E583D3}" type="slidenum">
              <a:rPr lang="en-GB" smtClean="0"/>
              <a:t>‹#›</a:t>
            </a:fld>
            <a:endParaRPr lang="en-GB"/>
          </a:p>
        </p:txBody>
      </p:sp>
    </p:spTree>
    <p:extLst>
      <p:ext uri="{BB962C8B-B14F-4D97-AF65-F5344CB8AC3E}">
        <p14:creationId xmlns:p14="http://schemas.microsoft.com/office/powerpoint/2010/main" val="3208049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73BFE1-88FD-4DF7-AF53-21D9FA3168EA}" type="datetimeFigureOut">
              <a:rPr lang="en-GB" smtClean="0"/>
              <a:t>17/06/2021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3A34BD-7562-40F0-B9A3-AFE689E583D3}" type="slidenum">
              <a:rPr lang="en-GB" smtClean="0"/>
              <a:t>‹#›</a:t>
            </a:fld>
            <a:endParaRPr lang="en-GB"/>
          </a:p>
        </p:txBody>
      </p:sp>
    </p:spTree>
    <p:extLst>
      <p:ext uri="{BB962C8B-B14F-4D97-AF65-F5344CB8AC3E}">
        <p14:creationId xmlns:p14="http://schemas.microsoft.com/office/powerpoint/2010/main" val="1992939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73BFE1-88FD-4DF7-AF53-21D9FA3168EA}" type="datetimeFigureOut">
              <a:rPr lang="en-GB" smtClean="0"/>
              <a:t>17/06/2021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3A34BD-7562-40F0-B9A3-AFE689E583D3}" type="slidenum">
              <a:rPr lang="en-GB" smtClean="0"/>
              <a:t>‹#›</a:t>
            </a:fld>
            <a:endParaRPr lang="en-GB"/>
          </a:p>
        </p:txBody>
      </p:sp>
    </p:spTree>
    <p:extLst>
      <p:ext uri="{BB962C8B-B14F-4D97-AF65-F5344CB8AC3E}">
        <p14:creationId xmlns:p14="http://schemas.microsoft.com/office/powerpoint/2010/main" val="482145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73BFE1-88FD-4DF7-AF53-21D9FA3168EA}" type="datetimeFigureOut">
              <a:rPr lang="en-GB" smtClean="0"/>
              <a:t>17/06/2021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3A34BD-7562-40F0-B9A3-AFE689E583D3}" type="slidenum">
              <a:rPr lang="en-GB" smtClean="0"/>
              <a:t>‹#›</a:t>
            </a:fld>
            <a:endParaRPr lang="en-GB"/>
          </a:p>
        </p:txBody>
      </p:sp>
    </p:spTree>
    <p:extLst>
      <p:ext uri="{BB962C8B-B14F-4D97-AF65-F5344CB8AC3E}">
        <p14:creationId xmlns:p14="http://schemas.microsoft.com/office/powerpoint/2010/main" val="38450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73BFE1-88FD-4DF7-AF53-21D9FA3168EA}" type="datetimeFigureOut">
              <a:rPr lang="en-GB" smtClean="0"/>
              <a:t>17/06/2021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3A34BD-7562-40F0-B9A3-AFE689E583D3}" type="slidenum">
              <a:rPr lang="en-GB" smtClean="0"/>
              <a:t>‹#›</a:t>
            </a:fld>
            <a:endParaRPr lang="en-GB"/>
          </a:p>
        </p:txBody>
      </p:sp>
    </p:spTree>
    <p:extLst>
      <p:ext uri="{BB962C8B-B14F-4D97-AF65-F5344CB8AC3E}">
        <p14:creationId xmlns:p14="http://schemas.microsoft.com/office/powerpoint/2010/main" val="2401384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73BFE1-88FD-4DF7-AF53-21D9FA3168EA}" type="datetimeFigureOut">
              <a:rPr lang="en-GB" smtClean="0"/>
              <a:t>17/06/2021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3A34BD-7562-40F0-B9A3-AFE689E583D3}" type="slidenum">
              <a:rPr lang="en-GB" smtClean="0"/>
              <a:t>‹#›</a:t>
            </a:fld>
            <a:endParaRPr lang="en-GB"/>
          </a:p>
        </p:txBody>
      </p:sp>
    </p:spTree>
    <p:extLst>
      <p:ext uri="{BB962C8B-B14F-4D97-AF65-F5344CB8AC3E}">
        <p14:creationId xmlns:p14="http://schemas.microsoft.com/office/powerpoint/2010/main" val="4197085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73BFE1-88FD-4DF7-AF53-21D9FA3168EA}" type="datetimeFigureOut">
              <a:rPr lang="en-GB" smtClean="0"/>
              <a:t>17/06/2021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3A34BD-7562-40F0-B9A3-AFE689E583D3}" type="slidenum">
              <a:rPr lang="en-GB" smtClean="0"/>
              <a:t>‹#›</a:t>
            </a:fld>
            <a:endParaRPr lang="en-GB"/>
          </a:p>
        </p:txBody>
      </p:sp>
    </p:spTree>
    <p:extLst>
      <p:ext uri="{BB962C8B-B14F-4D97-AF65-F5344CB8AC3E}">
        <p14:creationId xmlns:p14="http://schemas.microsoft.com/office/powerpoint/2010/main" val="417344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73BFE1-88FD-4DF7-AF53-21D9FA3168EA}" type="datetimeFigureOut">
              <a:rPr lang="en-GB" smtClean="0"/>
              <a:t>17/06/2021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3A34BD-7562-40F0-B9A3-AFE689E583D3}" type="slidenum">
              <a:rPr lang="en-GB" smtClean="0"/>
              <a:t>‹#›</a:t>
            </a:fld>
            <a:endParaRPr lang="en-GB"/>
          </a:p>
        </p:txBody>
      </p:sp>
    </p:spTree>
    <p:extLst>
      <p:ext uri="{BB962C8B-B14F-4D97-AF65-F5344CB8AC3E}">
        <p14:creationId xmlns:p14="http://schemas.microsoft.com/office/powerpoint/2010/main" val="1959909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73BFE1-88FD-4DF7-AF53-21D9FA3168EA}" type="datetimeFigureOut">
              <a:rPr lang="en-GB" smtClean="0"/>
              <a:t>17/06/2021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3A34BD-7562-40F0-B9A3-AFE689E583D3}" type="slidenum">
              <a:rPr lang="en-GB" smtClean="0"/>
              <a:t>‹#›</a:t>
            </a:fld>
            <a:endParaRPr lang="en-GB"/>
          </a:p>
        </p:txBody>
      </p:sp>
    </p:spTree>
    <p:extLst>
      <p:ext uri="{BB962C8B-B14F-4D97-AF65-F5344CB8AC3E}">
        <p14:creationId xmlns:p14="http://schemas.microsoft.com/office/powerpoint/2010/main" val="2290625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73BFE1-88FD-4DF7-AF53-21D9FA3168EA}" type="datetimeFigureOut">
              <a:rPr lang="en-GB" smtClean="0"/>
              <a:t>17/06/2021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3A34BD-7562-40F0-B9A3-AFE689E583D3}" type="slidenum">
              <a:rPr lang="en-GB" smtClean="0"/>
              <a:t>‹#›</a:t>
            </a:fld>
            <a:endParaRPr lang="en-GB"/>
          </a:p>
        </p:txBody>
      </p:sp>
    </p:spTree>
    <p:extLst>
      <p:ext uri="{BB962C8B-B14F-4D97-AF65-F5344CB8AC3E}">
        <p14:creationId xmlns:p14="http://schemas.microsoft.com/office/powerpoint/2010/main" val="377585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373BFE1-88FD-4DF7-AF53-21D9FA3168EA}" type="datetimeFigureOut">
              <a:rPr lang="en-GB" smtClean="0"/>
              <a:t>17/06/2021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3A34BD-7562-40F0-B9A3-AFE689E583D3}" type="slidenum">
              <a:rPr lang="en-GB" smtClean="0"/>
              <a:t>‹#›</a:t>
            </a:fld>
            <a:endParaRPr lang="en-GB"/>
          </a:p>
        </p:txBody>
      </p:sp>
    </p:spTree>
    <p:extLst>
      <p:ext uri="{BB962C8B-B14F-4D97-AF65-F5344CB8AC3E}">
        <p14:creationId xmlns:p14="http://schemas.microsoft.com/office/powerpoint/2010/main" val="3211100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73BFE1-88FD-4DF7-AF53-21D9FA3168EA}" type="datetimeFigureOut">
              <a:rPr lang="en-GB" smtClean="0"/>
              <a:t>17/06/2021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73A34BD-7562-40F0-B9A3-AFE689E583D3}" type="slidenum">
              <a:rPr lang="en-GB" smtClean="0"/>
              <a:t>‹#›</a:t>
            </a:fld>
            <a:endParaRPr lang="en-GB"/>
          </a:p>
        </p:txBody>
      </p:sp>
    </p:spTree>
    <p:extLst>
      <p:ext uri="{BB962C8B-B14F-4D97-AF65-F5344CB8AC3E}">
        <p14:creationId xmlns:p14="http://schemas.microsoft.com/office/powerpoint/2010/main" val="11725245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pgl.co.uk/en-gb/adventure-holidays/centres/liddingt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767" y="1071034"/>
            <a:ext cx="7766936" cy="1646302"/>
          </a:xfrm>
        </p:spPr>
        <p:txBody>
          <a:bodyPr/>
          <a:lstStyle/>
          <a:p>
            <a:r>
              <a:rPr lang="en-GB" dirty="0"/>
              <a:t>PGL- </a:t>
            </a:r>
            <a:r>
              <a:rPr lang="en-GB" dirty="0" err="1"/>
              <a:t>Liddington</a:t>
            </a:r>
            <a:endParaRPr lang="en-GB" dirty="0"/>
          </a:p>
        </p:txBody>
      </p:sp>
      <p:sp>
        <p:nvSpPr>
          <p:cNvPr id="3" name="Subtitle 2"/>
          <p:cNvSpPr>
            <a:spLocks noGrp="1"/>
          </p:cNvSpPr>
          <p:nvPr>
            <p:ph type="subTitle" idx="1"/>
          </p:nvPr>
        </p:nvSpPr>
        <p:spPr>
          <a:xfrm>
            <a:off x="862150" y="4050833"/>
            <a:ext cx="9744890" cy="1096899"/>
          </a:xfrm>
        </p:spPr>
        <p:txBody>
          <a:bodyPr>
            <a:normAutofit/>
          </a:bodyPr>
          <a:lstStyle/>
          <a:p>
            <a:r>
              <a:rPr lang="en-GB" sz="3200" dirty="0"/>
              <a:t>Wednesday 16</a:t>
            </a:r>
            <a:r>
              <a:rPr lang="en-GB" sz="3200" baseline="30000" dirty="0"/>
              <a:t>th</a:t>
            </a:r>
            <a:r>
              <a:rPr lang="en-GB" sz="3200" dirty="0"/>
              <a:t> March 2022- Friday 18</a:t>
            </a:r>
            <a:r>
              <a:rPr lang="en-GB" sz="3200" baseline="30000" dirty="0"/>
              <a:t>th</a:t>
            </a:r>
            <a:r>
              <a:rPr lang="en-GB" sz="3200" dirty="0"/>
              <a:t> March 2022</a:t>
            </a:r>
          </a:p>
        </p:txBody>
      </p:sp>
    </p:spTree>
    <p:extLst>
      <p:ext uri="{BB962C8B-B14F-4D97-AF65-F5344CB8AC3E}">
        <p14:creationId xmlns:p14="http://schemas.microsoft.com/office/powerpoint/2010/main" val="4008174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PGL- </a:t>
            </a:r>
            <a:r>
              <a:rPr lang="en-GB" dirty="0" err="1"/>
              <a:t>Liddington</a:t>
            </a:r>
            <a:endParaRPr lang="en-GB" dirty="0"/>
          </a:p>
        </p:txBody>
      </p:sp>
      <p:sp>
        <p:nvSpPr>
          <p:cNvPr id="3" name="Content Placeholder 2"/>
          <p:cNvSpPr>
            <a:spLocks noGrp="1"/>
          </p:cNvSpPr>
          <p:nvPr>
            <p:ph idx="1"/>
          </p:nvPr>
        </p:nvSpPr>
        <p:spPr>
          <a:xfrm>
            <a:off x="677333" y="2160589"/>
            <a:ext cx="9968895" cy="3880773"/>
          </a:xfrm>
        </p:spPr>
        <p:txBody>
          <a:bodyPr>
            <a:normAutofit/>
          </a:bodyPr>
          <a:lstStyle/>
          <a:p>
            <a:r>
              <a:rPr lang="en-GB" sz="2800" dirty="0"/>
              <a:t>Well organised company with well-trained instructors </a:t>
            </a:r>
          </a:p>
          <a:p>
            <a:r>
              <a:rPr lang="en-GB" sz="2800" dirty="0"/>
              <a:t>Children are kept engaged and active as much as possible</a:t>
            </a:r>
          </a:p>
          <a:p>
            <a:r>
              <a:rPr lang="en-GB" sz="2800" dirty="0"/>
              <a:t>Individuals’ needs are catered for</a:t>
            </a:r>
          </a:p>
          <a:p>
            <a:r>
              <a:rPr lang="en-GB" sz="2800" dirty="0"/>
              <a:t>Contact- signal- try to give updates when possible (e.g. arrived safely etc.) </a:t>
            </a:r>
          </a:p>
          <a:p>
            <a:r>
              <a:rPr lang="en-GB" sz="2800" dirty="0"/>
              <a:t>One building with adults (PGL and school adults day time; evening school adults plus a PGL night watch) </a:t>
            </a:r>
          </a:p>
        </p:txBody>
      </p:sp>
    </p:spTree>
    <p:extLst>
      <p:ext uri="{BB962C8B-B14F-4D97-AF65-F5344CB8AC3E}">
        <p14:creationId xmlns:p14="http://schemas.microsoft.com/office/powerpoint/2010/main" val="396519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PGL website</a:t>
            </a:r>
          </a:p>
        </p:txBody>
      </p:sp>
      <p:sp>
        <p:nvSpPr>
          <p:cNvPr id="3" name="Content Placeholder 2"/>
          <p:cNvSpPr>
            <a:spLocks noGrp="1"/>
          </p:cNvSpPr>
          <p:nvPr>
            <p:ph idx="1"/>
          </p:nvPr>
        </p:nvSpPr>
        <p:spPr/>
        <p:txBody>
          <a:bodyPr>
            <a:normAutofit/>
          </a:bodyPr>
          <a:lstStyle/>
          <a:p>
            <a:r>
              <a:rPr lang="en-GB" sz="4000" dirty="0">
                <a:hlinkClick r:id="rId2"/>
              </a:rPr>
              <a:t>PGL </a:t>
            </a:r>
            <a:r>
              <a:rPr lang="en-GB" sz="4000" dirty="0" err="1">
                <a:hlinkClick r:id="rId2"/>
              </a:rPr>
              <a:t>Liddington</a:t>
            </a:r>
            <a:r>
              <a:rPr lang="en-GB" sz="4000" dirty="0">
                <a:hlinkClick r:id="rId2"/>
              </a:rPr>
              <a:t> Adventure Holidays and Summer Camps nr Swindon</a:t>
            </a:r>
            <a:endParaRPr lang="en-GB" sz="4000" dirty="0"/>
          </a:p>
        </p:txBody>
      </p:sp>
    </p:spTree>
    <p:extLst>
      <p:ext uri="{BB962C8B-B14F-4D97-AF65-F5344CB8AC3E}">
        <p14:creationId xmlns:p14="http://schemas.microsoft.com/office/powerpoint/2010/main" val="2354456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Cost and payment schedule</a:t>
            </a:r>
          </a:p>
        </p:txBody>
      </p:sp>
      <p:sp>
        <p:nvSpPr>
          <p:cNvPr id="3" name="Content Placeholder 2"/>
          <p:cNvSpPr>
            <a:spLocks noGrp="1"/>
          </p:cNvSpPr>
          <p:nvPr>
            <p:ph idx="1"/>
          </p:nvPr>
        </p:nvSpPr>
        <p:spPr>
          <a:xfrm>
            <a:off x="677334" y="1488613"/>
            <a:ext cx="9023257" cy="4991700"/>
          </a:xfrm>
        </p:spPr>
        <p:txBody>
          <a:bodyPr>
            <a:normAutofit fontScale="92500" lnSpcReduction="20000"/>
          </a:bodyPr>
          <a:lstStyle/>
          <a:p>
            <a:pPr algn="just"/>
            <a:r>
              <a:rPr lang="en-GB" sz="2600" b="1" dirty="0">
                <a:ea typeface="Times New Roman" panose="02020603050405020304" pitchFamily="18" charset="0"/>
                <a:cs typeface="Times New Roman" panose="02020603050405020304" pitchFamily="18" charset="0"/>
              </a:rPr>
              <a:t>Venue: 	PGL, </a:t>
            </a:r>
            <a:r>
              <a:rPr lang="en-GB" sz="2600" b="1" dirty="0" err="1">
                <a:ea typeface="Times New Roman" panose="02020603050405020304" pitchFamily="18" charset="0"/>
                <a:cs typeface="Times New Roman" panose="02020603050405020304" pitchFamily="18" charset="0"/>
              </a:rPr>
              <a:t>Liddington</a:t>
            </a:r>
            <a:r>
              <a:rPr lang="en-GB" sz="2600" b="1" dirty="0">
                <a:ea typeface="Times New Roman" panose="02020603050405020304" pitchFamily="18" charset="0"/>
                <a:cs typeface="Times New Roman" panose="02020603050405020304" pitchFamily="18" charset="0"/>
              </a:rPr>
              <a:t> near Swindon </a:t>
            </a:r>
            <a:endParaRPr lang="en-GB" sz="2600" dirty="0">
              <a:ea typeface="Times New Roman" panose="02020603050405020304" pitchFamily="18" charset="0"/>
              <a:cs typeface="Times New Roman" panose="02020603050405020304" pitchFamily="18" charset="0"/>
            </a:endParaRPr>
          </a:p>
          <a:p>
            <a:pPr algn="just"/>
            <a:r>
              <a:rPr lang="en-GB" sz="2600" b="1" dirty="0">
                <a:ea typeface="Times New Roman" panose="02020603050405020304" pitchFamily="18" charset="0"/>
                <a:cs typeface="Times New Roman" panose="02020603050405020304" pitchFamily="18" charset="0"/>
              </a:rPr>
              <a:t>Date: 		Wednesday 16</a:t>
            </a:r>
            <a:r>
              <a:rPr lang="en-GB" sz="2600" b="1" baseline="30000" dirty="0">
                <a:ea typeface="Times New Roman" panose="02020603050405020304" pitchFamily="18" charset="0"/>
                <a:cs typeface="Times New Roman" panose="02020603050405020304" pitchFamily="18" charset="0"/>
              </a:rPr>
              <a:t>th</a:t>
            </a:r>
            <a:r>
              <a:rPr lang="en-GB" sz="2600" b="1" dirty="0">
                <a:ea typeface="Times New Roman" panose="02020603050405020304" pitchFamily="18" charset="0"/>
                <a:cs typeface="Times New Roman" panose="02020603050405020304" pitchFamily="18" charset="0"/>
              </a:rPr>
              <a:t> March </a:t>
            </a:r>
            <a:r>
              <a:rPr lang="en-GB" sz="2600" b="1" dirty="0">
                <a:ea typeface="Times New Roman" panose="02020603050405020304" pitchFamily="18" charset="0"/>
                <a:cs typeface="ComicSansMS"/>
              </a:rPr>
              <a:t>to Friday 18</a:t>
            </a:r>
            <a:r>
              <a:rPr lang="en-GB" sz="2600" b="1" baseline="30000" dirty="0">
                <a:ea typeface="Times New Roman" panose="02020603050405020304" pitchFamily="18" charset="0"/>
                <a:cs typeface="ComicSansMS"/>
              </a:rPr>
              <a:t>th</a:t>
            </a:r>
            <a:r>
              <a:rPr lang="en-GB" sz="2600" b="1" dirty="0">
                <a:ea typeface="Times New Roman" panose="02020603050405020304" pitchFamily="18" charset="0"/>
                <a:cs typeface="ComicSansMS"/>
              </a:rPr>
              <a:t> March 2022</a:t>
            </a:r>
            <a:endParaRPr lang="en-GB" sz="2600" dirty="0">
              <a:ea typeface="Times New Roman" panose="02020603050405020304" pitchFamily="18" charset="0"/>
              <a:cs typeface="Times New Roman" panose="02020603050405020304" pitchFamily="18" charset="0"/>
            </a:endParaRPr>
          </a:p>
          <a:p>
            <a:pPr algn="just"/>
            <a:r>
              <a:rPr lang="en-GB" sz="2600" dirty="0">
                <a:ea typeface="Times New Roman" panose="02020603050405020304" pitchFamily="18" charset="0"/>
                <a:cs typeface="ComicSansMS"/>
              </a:rPr>
              <a:t> </a:t>
            </a:r>
            <a:endParaRPr lang="en-GB" sz="2600" dirty="0">
              <a:ea typeface="Times New Roman" panose="02020603050405020304" pitchFamily="18" charset="0"/>
              <a:cs typeface="Times New Roman" panose="02020603050405020304" pitchFamily="18" charset="0"/>
            </a:endParaRPr>
          </a:p>
          <a:p>
            <a:pPr algn="just"/>
            <a:r>
              <a:rPr lang="en-GB" sz="2600" dirty="0">
                <a:ea typeface="Times New Roman" panose="02020603050405020304" pitchFamily="18" charset="0"/>
                <a:cs typeface="ComicSansMS"/>
              </a:rPr>
              <a:t>The cost for this visit will be £208.00</a:t>
            </a:r>
            <a:r>
              <a:rPr lang="en-GB" sz="2600" dirty="0">
                <a:ea typeface="Times New Roman" panose="02020603050405020304" pitchFamily="18" charset="0"/>
                <a:cs typeface="Times New Roman" panose="02020603050405020304" pitchFamily="18" charset="0"/>
              </a:rPr>
              <a:t> with a </a:t>
            </a:r>
            <a:r>
              <a:rPr lang="en-GB" sz="2600" b="1" i="1" dirty="0">
                <a:ea typeface="Times New Roman" panose="02020603050405020304" pitchFamily="18" charset="0"/>
                <a:cs typeface="Times New Roman" panose="02020603050405020304" pitchFamily="18" charset="0"/>
              </a:rPr>
              <a:t>non-refundable</a:t>
            </a:r>
            <a:r>
              <a:rPr lang="en-GB" sz="2600" dirty="0">
                <a:ea typeface="Times New Roman" panose="02020603050405020304" pitchFamily="18" charset="0"/>
                <a:cs typeface="Times New Roman" panose="02020603050405020304" pitchFamily="18" charset="0"/>
              </a:rPr>
              <a:t> £30.00 deposit due by 30</a:t>
            </a:r>
            <a:r>
              <a:rPr lang="en-GB" sz="2600" baseline="30000" dirty="0">
                <a:ea typeface="Times New Roman" panose="02020603050405020304" pitchFamily="18" charset="0"/>
                <a:cs typeface="Times New Roman" panose="02020603050405020304" pitchFamily="18" charset="0"/>
              </a:rPr>
              <a:t>th</a:t>
            </a:r>
            <a:r>
              <a:rPr lang="en-GB" sz="2600" dirty="0">
                <a:ea typeface="Times New Roman" panose="02020603050405020304" pitchFamily="18" charset="0"/>
                <a:cs typeface="Times New Roman" panose="02020603050405020304" pitchFamily="18" charset="0"/>
              </a:rPr>
              <a:t> June 2021.  </a:t>
            </a:r>
          </a:p>
          <a:p>
            <a:pPr algn="just"/>
            <a:r>
              <a:rPr lang="en-GB" sz="2600" b="1" u="sng" dirty="0">
                <a:ea typeface="Times New Roman" panose="02020603050405020304" pitchFamily="18" charset="0"/>
                <a:cs typeface="Times New Roman" panose="02020603050405020304" pitchFamily="18" charset="0"/>
              </a:rPr>
              <a:t>We will not be able to accept any deposits after this time.</a:t>
            </a:r>
            <a:r>
              <a:rPr lang="en-GB" sz="2600" dirty="0">
                <a:ea typeface="Times New Roman" panose="02020603050405020304" pitchFamily="18" charset="0"/>
                <a:cs typeface="Times New Roman" panose="02020603050405020304" pitchFamily="18" charset="0"/>
              </a:rPr>
              <a:t> </a:t>
            </a:r>
          </a:p>
          <a:p>
            <a:pPr algn="just"/>
            <a:r>
              <a:rPr lang="en-GB" sz="2600" dirty="0">
                <a:ea typeface="Times New Roman" panose="02020603050405020304" pitchFamily="18" charset="0"/>
                <a:cs typeface="Times New Roman" panose="02020603050405020304" pitchFamily="18" charset="0"/>
              </a:rPr>
              <a:t> </a:t>
            </a:r>
          </a:p>
          <a:p>
            <a:pPr algn="just"/>
            <a:r>
              <a:rPr lang="en-GB" sz="2600" dirty="0">
                <a:ea typeface="Times New Roman" panose="02020603050405020304" pitchFamily="18" charset="0"/>
                <a:cs typeface="Times New Roman" panose="02020603050405020304" pitchFamily="18" charset="0"/>
              </a:rPr>
              <a:t>An additional payment of £40.00 is due by 30</a:t>
            </a:r>
            <a:r>
              <a:rPr lang="en-GB" sz="2600" baseline="30000" dirty="0">
                <a:ea typeface="Times New Roman" panose="02020603050405020304" pitchFamily="18" charset="0"/>
                <a:cs typeface="Times New Roman" panose="02020603050405020304" pitchFamily="18" charset="0"/>
              </a:rPr>
              <a:t>th</a:t>
            </a:r>
            <a:r>
              <a:rPr lang="en-GB" sz="2600" dirty="0">
                <a:ea typeface="Times New Roman" panose="02020603050405020304" pitchFamily="18" charset="0"/>
                <a:cs typeface="Times New Roman" panose="02020603050405020304" pitchFamily="18" charset="0"/>
              </a:rPr>
              <a:t> November 2021 with the remaining balance, £138.00, paid by 28</a:t>
            </a:r>
            <a:r>
              <a:rPr lang="en-GB" sz="2600" baseline="30000" dirty="0">
                <a:ea typeface="Times New Roman" panose="02020603050405020304" pitchFamily="18" charset="0"/>
                <a:cs typeface="Times New Roman" panose="02020603050405020304" pitchFamily="18" charset="0"/>
              </a:rPr>
              <a:t>th</a:t>
            </a:r>
            <a:r>
              <a:rPr lang="en-GB" sz="2600" dirty="0">
                <a:ea typeface="Times New Roman" panose="02020603050405020304" pitchFamily="18" charset="0"/>
                <a:cs typeface="Times New Roman" panose="02020603050405020304" pitchFamily="18" charset="0"/>
              </a:rPr>
              <a:t> February 2022 and will be put on ParentPay after the deposit closing date.  All payments must be paid through ParentPay.  We will set up ParentPay so that you can pay in instalments from July.  </a:t>
            </a:r>
          </a:p>
          <a:p>
            <a:endParaRPr lang="en-GB" dirty="0"/>
          </a:p>
        </p:txBody>
      </p:sp>
    </p:spTree>
    <p:extLst>
      <p:ext uri="{BB962C8B-B14F-4D97-AF65-F5344CB8AC3E}">
        <p14:creationId xmlns:p14="http://schemas.microsoft.com/office/powerpoint/2010/main" val="3631736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Wednesday- arrive- drop bags in hall</a:t>
            </a:r>
          </a:p>
        </p:txBody>
      </p:sp>
      <p:sp>
        <p:nvSpPr>
          <p:cNvPr id="3" name="Content Placeholder 2"/>
          <p:cNvSpPr>
            <a:spLocks noGrp="1"/>
          </p:cNvSpPr>
          <p:nvPr>
            <p:ph idx="1"/>
          </p:nvPr>
        </p:nvSpPr>
        <p:spPr>
          <a:xfrm>
            <a:off x="677334" y="998539"/>
            <a:ext cx="8596668" cy="4735511"/>
          </a:xfrm>
        </p:spPr>
        <p:txBody>
          <a:bodyPr>
            <a:normAutofit fontScale="92500" lnSpcReduction="20000"/>
          </a:bodyPr>
          <a:lstStyle/>
          <a:p>
            <a:pPr marL="0" indent="0">
              <a:buNone/>
            </a:pPr>
            <a:endParaRPr lang="en-GB" dirty="0"/>
          </a:p>
          <a:p>
            <a:r>
              <a:rPr lang="en-GB" sz="3200" dirty="0"/>
              <a:t>One bag with contents list </a:t>
            </a:r>
          </a:p>
          <a:p>
            <a:r>
              <a:rPr lang="en-GB" sz="3200" dirty="0"/>
              <a:t>Kit list- Children to pack with you please! </a:t>
            </a:r>
            <a:r>
              <a:rPr lang="en-GB" sz="3200" dirty="0">
                <a:sym typeface="Wingdings" panose="05000000000000000000" pitchFamily="2" charset="2"/>
              </a:rPr>
              <a:t> </a:t>
            </a:r>
          </a:p>
          <a:p>
            <a:r>
              <a:rPr lang="en-GB" sz="3200" dirty="0">
                <a:sym typeface="Wingdings" panose="05000000000000000000" pitchFamily="2" charset="2"/>
              </a:rPr>
              <a:t>Warm clothes, layers- enough for new set each day and spare to get changed if get wet!</a:t>
            </a:r>
          </a:p>
          <a:p>
            <a:r>
              <a:rPr lang="en-GB" sz="3200" dirty="0">
                <a:sym typeface="Wingdings" panose="05000000000000000000" pitchFamily="2" charset="2"/>
              </a:rPr>
              <a:t>Anorak, waterproofs, boots/old trainers, wellies, thick socks</a:t>
            </a:r>
            <a:r>
              <a:rPr lang="en-GB" sz="3200" dirty="0"/>
              <a:t>  </a:t>
            </a:r>
          </a:p>
          <a:p>
            <a:r>
              <a:rPr lang="en-GB" sz="3200" dirty="0"/>
              <a:t>Indoor pair of shoes</a:t>
            </a:r>
          </a:p>
          <a:p>
            <a:r>
              <a:rPr lang="en-GB" sz="3200" dirty="0"/>
              <a:t>Sleeping bag/pillow with pillow case</a:t>
            </a:r>
          </a:p>
          <a:p>
            <a:r>
              <a:rPr lang="en-GB" sz="3200" dirty="0"/>
              <a:t>Sun cream and hat</a:t>
            </a:r>
          </a:p>
          <a:p>
            <a:pPr marL="0" indent="0">
              <a:buNone/>
            </a:pPr>
            <a:endParaRPr lang="en-GB" sz="3200"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261046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Extras</a:t>
            </a:r>
          </a:p>
        </p:txBody>
      </p:sp>
      <p:sp>
        <p:nvSpPr>
          <p:cNvPr id="3" name="Content Placeholder 2"/>
          <p:cNvSpPr>
            <a:spLocks noGrp="1"/>
          </p:cNvSpPr>
          <p:nvPr>
            <p:ph idx="1"/>
          </p:nvPr>
        </p:nvSpPr>
        <p:spPr/>
        <p:txBody>
          <a:bodyPr>
            <a:normAutofit/>
          </a:bodyPr>
          <a:lstStyle/>
          <a:p>
            <a:r>
              <a:rPr lang="en-GB" sz="2800" dirty="0"/>
              <a:t>x1 small pack of sweets</a:t>
            </a:r>
          </a:p>
          <a:p>
            <a:r>
              <a:rPr lang="en-GB" sz="2800" dirty="0"/>
              <a:t>No electronics (no cameras/phones)- teachers will take plenty of photos for the website and Class Dojo</a:t>
            </a:r>
          </a:p>
          <a:p>
            <a:r>
              <a:rPr lang="en-GB" sz="2800" dirty="0"/>
              <a:t>Book/card games</a:t>
            </a:r>
          </a:p>
          <a:p>
            <a:r>
              <a:rPr lang="en-GB" sz="2800" dirty="0"/>
              <a:t>A wristwatch or alarm clock is good idea</a:t>
            </a:r>
          </a:p>
          <a:p>
            <a:pPr marL="0" indent="0">
              <a:buNone/>
            </a:pPr>
            <a:r>
              <a:rPr lang="en-GB" sz="2800" dirty="0"/>
              <a:t> </a:t>
            </a:r>
          </a:p>
          <a:p>
            <a:pPr marL="0" indent="0">
              <a:buNone/>
            </a:pPr>
            <a:endParaRPr lang="en-GB" sz="2800" dirty="0"/>
          </a:p>
          <a:p>
            <a:endParaRPr lang="en-GB" dirty="0"/>
          </a:p>
        </p:txBody>
      </p:sp>
    </p:spTree>
    <p:extLst>
      <p:ext uri="{BB962C8B-B14F-4D97-AF65-F5344CB8AC3E}">
        <p14:creationId xmlns:p14="http://schemas.microsoft.com/office/powerpoint/2010/main" val="439445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Medication</a:t>
            </a:r>
          </a:p>
        </p:txBody>
      </p:sp>
      <p:sp>
        <p:nvSpPr>
          <p:cNvPr id="3" name="Content Placeholder 2"/>
          <p:cNvSpPr>
            <a:spLocks noGrp="1"/>
          </p:cNvSpPr>
          <p:nvPr>
            <p:ph idx="1"/>
          </p:nvPr>
        </p:nvSpPr>
        <p:spPr/>
        <p:txBody>
          <a:bodyPr>
            <a:normAutofit/>
          </a:bodyPr>
          <a:lstStyle/>
          <a:p>
            <a:r>
              <a:rPr lang="en-GB" sz="3200" dirty="0"/>
              <a:t>Any medication handed to teacher on day we leave- with signed consent note.</a:t>
            </a:r>
          </a:p>
          <a:p>
            <a:endParaRPr lang="en-GB" sz="3200" dirty="0"/>
          </a:p>
          <a:p>
            <a:r>
              <a:rPr lang="en-GB" sz="3200" dirty="0"/>
              <a:t>This includes Calpol and other over-the-counter medication such as antihistamines</a:t>
            </a:r>
          </a:p>
        </p:txBody>
      </p:sp>
    </p:spTree>
    <p:extLst>
      <p:ext uri="{BB962C8B-B14F-4D97-AF65-F5344CB8AC3E}">
        <p14:creationId xmlns:p14="http://schemas.microsoft.com/office/powerpoint/2010/main" val="422958620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79</TotalTime>
  <Words>335</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ComicSansMS</vt:lpstr>
      <vt:lpstr>Times New Roman</vt:lpstr>
      <vt:lpstr>Trebuchet MS</vt:lpstr>
      <vt:lpstr>Wingdings</vt:lpstr>
      <vt:lpstr>Wingdings 3</vt:lpstr>
      <vt:lpstr>Facet</vt:lpstr>
      <vt:lpstr>PGL- Liddington</vt:lpstr>
      <vt:lpstr>PGL- Liddington</vt:lpstr>
      <vt:lpstr>PGL website</vt:lpstr>
      <vt:lpstr>Cost and payment schedule</vt:lpstr>
      <vt:lpstr>Wednesday- arrive- drop bags in hall</vt:lpstr>
      <vt:lpstr>Extras</vt:lpstr>
      <vt:lpstr>Medication</vt:lpstr>
    </vt:vector>
  </TitlesOfParts>
  <Company>Red Oaks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PGL- Liddington</dc:title>
  <dc:creator>Kathryn Tinson</dc:creator>
  <cp:lastModifiedBy>Helen Gerrard (ROS Staff)</cp:lastModifiedBy>
  <cp:revision>10</cp:revision>
  <dcterms:created xsi:type="dcterms:W3CDTF">2019-01-21T21:19:41Z</dcterms:created>
  <dcterms:modified xsi:type="dcterms:W3CDTF">2021-06-17T18:54:50Z</dcterms:modified>
</cp:coreProperties>
</file>